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9" r:id="rId3"/>
    <p:sldId id="322" r:id="rId4"/>
    <p:sldId id="258" r:id="rId5"/>
    <p:sldId id="323" r:id="rId6"/>
    <p:sldId id="289" r:id="rId7"/>
    <p:sldId id="320" r:id="rId8"/>
    <p:sldId id="321" r:id="rId9"/>
    <p:sldId id="273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/>
  </p:cmAuthor>
  <p:cmAuthor id="2" name="Usuario de Windows" initials="UdW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B81A"/>
    <a:srgbClr val="F9423A"/>
    <a:srgbClr val="005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81" d="100"/>
          <a:sy n="81" d="100"/>
        </p:scale>
        <p:origin x="-30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90920-8769-BE4C-9E6C-53B3B82D9E32}" type="datetimeFigureOut">
              <a:rPr lang="es-ES_tradnl" smtClean="0"/>
              <a:t>11/01/2022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EE667-8324-F347-8FCF-8890D3CF43B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5788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681AA-533D-4EC7-9BD9-5167B81D12A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F5FC4-F311-49E9-A4C8-A95C1144657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595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3EE8C3-CCF5-41AF-8EDD-36268827A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17976DA-253D-4D98-9675-454F5F7D3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6ED0743-C7F0-4939-B84E-47EE605C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673EA7C-A5C0-4B4E-BB4C-849BC21C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64077C5-F636-4A0C-A2F4-7EB7191A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776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82A857-6804-4BA5-8827-0EFAD83C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7C46A8F-263E-480C-BF2C-5918F42BC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222E863-715F-47C1-A278-CD672136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699CD47-10C4-470A-B567-8AA84736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7904CC1-CB78-44CA-939D-62444508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672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BFDAE46-1E41-4229-926B-95D8B1C81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D81D1D4-FB06-4831-B615-E0DC82BA7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7FEC364-D054-4568-9BDA-E853916F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448DC16-0BCF-48B3-800C-6E33517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9464F2A-BBBE-4908-A31D-140A7519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798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04D85C-12BF-4ED0-8525-9AD350B90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F6F8FD9-4856-4A25-B3E3-505ACB4FE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3A61A9B-A8DE-414D-A2E8-860DB97A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610FE25-EFF7-463D-BE6A-C38BB71D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F390AF4-77B4-4419-A970-6CFA1BDF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570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BC1F50-1805-4F60-87AA-B7AB15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DC07534-E712-4B85-A27B-05DFBBE14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7B249E5-D7EF-43FB-800B-9517240E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64622B9-0F1B-4542-AE21-14740D0F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A64147-ECB4-466C-8D93-1D4D5F7E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276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F287BE-C73B-4660-8C7B-0337E7A43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9217A1B-147C-4079-BA31-0259D9A19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456B1EB-BB00-46FA-BA61-25B2DADF7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B8255D3-25B6-4F14-A777-7D69E4BF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E027138-37AA-45D1-8031-28CC9DB8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E4C0A69-3A42-4302-A730-49CC4D56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11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9FBCB2-E214-408E-A31E-E6D39864D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8DC1140-504F-4F30-B04B-882EBEBB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315A30B-74C0-445A-BCDE-EC1EB6261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6C8CDE0-0A7D-417E-99C7-96C9CAF1B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4B92389-4F14-4343-947E-219B499B2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07E544B-AD1E-4212-A38B-D0987EF88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C1BC7E7-D3E6-4F07-9363-0EDF621D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DBA80A3-DCD3-4D78-A67C-80A39DC7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447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5843FB-B4AE-445B-A5A4-C78BEECE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4CB9CB50-0B78-4BC7-B8A9-46EB42465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C848EBB-A9C0-4201-BD54-B76F6F8D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2035EBD-78CE-4CC4-ACBC-9E465DC4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39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3C01DA8-D6B3-4B3B-AC66-2DB57FB5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B81593C-0FFD-4513-BC73-89AB65F7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5AD7E54-97F6-484B-A67A-74D3D4DB6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60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656CD2-B9FA-481E-9BF7-F09FBC9B3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DA34FE3-5D5E-4912-AFE5-53574ED00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8F7F1F3-0F88-4ADB-B28E-BC0982122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38FD64E-F728-4E51-88D7-2FDA5B7F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5240080-9A7D-4612-B9E2-D26D2FAB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B94AF8E-7DF1-4FDB-AB9E-2E57AE7F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346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1CACCE-C3E4-4182-880E-3AA7F0C2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AC9C1AE-4F3D-4519-B50D-7344DD575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6D06126-0DAD-43C0-B920-E8A2C07B9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AF8B9C3-C921-4B55-A5C1-2C76422A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7A94BE0-1E05-4B32-AE77-9D6F3B5B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6E26E3E-AD0F-49A3-998C-EA9539E2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638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DC40E2F-98EE-453E-B44F-F5B14A98D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9A6A8A8-E36C-4D47-B175-85D18C138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74F160D-5E52-4067-8B63-B19680038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7DDF-F81D-4F81-8D51-6E4D54B9B4C1}" type="datetimeFigureOut">
              <a:rPr lang="es-AR" smtClean="0"/>
              <a:t>11/1/2022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3AD8DA0-1106-43FC-BC90-3E3975972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4FFD7DE-3D07-40D2-AC37-2A4BEB672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ABBD8-2545-4A3F-AFCD-B4EA3166A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10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947CC79E-FDA2-43A6-AFBC-3A99A4EA7CC2}"/>
              </a:ext>
            </a:extLst>
          </p:cNvPr>
          <p:cNvSpPr/>
          <p:nvPr/>
        </p:nvSpPr>
        <p:spPr>
          <a:xfrm>
            <a:off x="855345" y="4903470"/>
            <a:ext cx="7855022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80F9E1EE-F2FB-46B1-A137-0FE93F395615}"/>
              </a:ext>
            </a:extLst>
          </p:cNvPr>
          <p:cNvSpPr/>
          <p:nvPr/>
        </p:nvSpPr>
        <p:spPr>
          <a:xfrm>
            <a:off x="8776355" y="4903470"/>
            <a:ext cx="25603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5131196-A9A4-4F44-A49F-506944F5A9BF}"/>
              </a:ext>
            </a:extLst>
          </p:cNvPr>
          <p:cNvSpPr txBox="1"/>
          <p:nvPr/>
        </p:nvSpPr>
        <p:spPr>
          <a:xfrm>
            <a:off x="1287606" y="5318793"/>
            <a:ext cx="3514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00558C"/>
                </a:solidFill>
                <a:latin typeface="Poppins Light" panose="00000400000000000000" pitchFamily="50" charset="0"/>
                <a:ea typeface="Verdana" panose="020B0604030504040204" pitchFamily="34" charset="0"/>
                <a:cs typeface="Poppins Light" panose="00000400000000000000" pitchFamily="50" charset="0"/>
              </a:rPr>
              <a:t>Ministerio de Salud</a:t>
            </a:r>
            <a:endParaRPr lang="es-AR" sz="2800" dirty="0">
              <a:solidFill>
                <a:srgbClr val="00558C"/>
              </a:solidFill>
              <a:latin typeface="Poppins Light" panose="00000400000000000000" pitchFamily="50" charset="0"/>
              <a:ea typeface="Verdana" panose="020B0604030504040204" pitchFamily="34" charset="0"/>
              <a:cs typeface="Poppins Light" panose="00000400000000000000" pitchFamily="50" charset="0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xmlns="" id="{1B9EB133-6544-4659-9B4F-03B55A7F1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55345" y="1472341"/>
            <a:ext cx="4339959" cy="1448889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E06B890E-59BB-4A26-82AF-79C0337C1E56}"/>
              </a:ext>
            </a:extLst>
          </p:cNvPr>
          <p:cNvSpPr txBox="1"/>
          <p:nvPr/>
        </p:nvSpPr>
        <p:spPr>
          <a:xfrm>
            <a:off x="8776355" y="5580403"/>
            <a:ext cx="256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00558C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santafe.gob.ar</a:t>
            </a:r>
            <a:endParaRPr lang="es-AR" sz="1600" dirty="0">
              <a:solidFill>
                <a:srgbClr val="00558C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pic>
        <p:nvPicPr>
          <p:cNvPr id="16" name="Gráfico 15">
            <a:extLst>
              <a:ext uri="{FF2B5EF4-FFF2-40B4-BE49-F238E27FC236}">
                <a16:creationId xmlns:a16="http://schemas.microsoft.com/office/drawing/2014/main" xmlns="" id="{E39D142A-B23B-49C9-B58B-775FE37350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451297" y="5213887"/>
            <a:ext cx="1210418" cy="30260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855345" y="3327950"/>
            <a:ext cx="10481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/>
            </a:r>
            <a:br>
              <a:rPr lang="es-ES" sz="32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32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/>
            </a:r>
            <a:br>
              <a:rPr lang="es-ES" sz="32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32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11 de enero 2022</a:t>
            </a:r>
            <a:endParaRPr lang="es-AR" sz="32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88B8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774309" y="770209"/>
            <a:ext cx="6904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Características de la tercera ola</a:t>
            </a:r>
            <a:endParaRPr lang="es-AR" sz="3200" dirty="0">
              <a:solidFill>
                <a:schemeClr val="bg1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482703" y="1803349"/>
            <a:ext cx="11550009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AR" sz="20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La variante predominante es la Ómicron, con una reducción al 30% de las hospitalizaciones, respecto a la Delta. Con 2 dosis de vacuna las hospitalizaciones bajaron un 65% y con tres dosis, un 81%.</a:t>
            </a:r>
            <a:endParaRPr lang="es-AR" sz="2000" b="1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AR" sz="20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La alta transmisibilidad hace que aumenten los casos, pero que esto no se refleje en las U</a:t>
            </a:r>
            <a:r>
              <a:rPr lang="es-AR" sz="20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T</a:t>
            </a:r>
            <a:r>
              <a:rPr lang="es-AR" sz="20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I. Se reduce el impacto sanitario.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AR" sz="20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El aumento de casos y de contactos estrechos, incrementa los aislamientos, poniendo en riesgo actividades esenciales, productivas y estratégicas.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AR" sz="2000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Este escenario exige que las medidas sanitarias se adapten, priorizando la salud y sosteniendo las actividades productivas y esenciales.</a:t>
            </a:r>
            <a:endParaRPr lang="pt-BR" sz="2000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6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 rotWithShape="1">
          <a:blip r:embed="rId2"/>
          <a:srcRect t="2744" b="3734"/>
          <a:stretch/>
        </p:blipFill>
        <p:spPr bwMode="auto">
          <a:xfrm>
            <a:off x="800926" y="815926"/>
            <a:ext cx="10481364" cy="5398607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126276" y="343273"/>
            <a:ext cx="1030372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0485" algn="ctr">
              <a:lnSpc>
                <a:spcPct val="107000"/>
              </a:lnSpc>
            </a:pPr>
            <a:r>
              <a:rPr lang="es-AR" b="1" dirty="0">
                <a:latin typeface="Calibri" charset="0"/>
                <a:ea typeface="Calibri" charset="0"/>
                <a:cs typeface="Calibri" charset="0"/>
              </a:rPr>
              <a:t>Gráfico 1: Distribución de los casos según semanas epidemiológicas. Provincia de Santa Fe. N= 493.845.</a:t>
            </a:r>
            <a:endParaRPr lang="es-ES_tradnl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755782" y="6298490"/>
            <a:ext cx="1526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smtClean="0"/>
              <a:t>Fuente: SNVS-SISA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42652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774180" y="831764"/>
            <a:ext cx="661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CONTACTOS ESTRECHOS ASINTOMÁTICOS</a:t>
            </a:r>
            <a:endParaRPr lang="es-AR" sz="2400" dirty="0">
              <a:solidFill>
                <a:schemeClr val="bg1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995582" y="1996752"/>
            <a:ext cx="33906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2 dosis de vacuna</a:t>
            </a:r>
            <a:b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con menos de 5 meses</a:t>
            </a:r>
            <a:endParaRPr lang="es-AR" sz="28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2A754A47-F1FD-4304-93FD-CAF6CA1F935F}"/>
              </a:ext>
            </a:extLst>
          </p:cNvPr>
          <p:cNvSpPr txBox="1"/>
          <p:nvPr/>
        </p:nvSpPr>
        <p:spPr>
          <a:xfrm>
            <a:off x="484426" y="5037585"/>
            <a:ext cx="4677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Que hayan tenido </a:t>
            </a:r>
            <a:r>
              <a:rPr lang="es-ES" sz="2800" dirty="0" err="1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Covid</a:t>
            </a:r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 </a:t>
            </a:r>
            <a:b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en los últimos 90 días</a:t>
            </a:r>
            <a:endParaRPr lang="es-AR" sz="28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4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2508817" y="453327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ó</a:t>
            </a:r>
            <a:endParaRPr lang="es-AR" sz="28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cxnSp>
        <p:nvCxnSpPr>
          <p:cNvPr id="21" name="Conector recto 4">
            <a:extLst>
              <a:ext uri="{FF2B5EF4-FFF2-40B4-BE49-F238E27FC236}">
                <a16:creationId xmlns:a16="http://schemas.microsoft.com/office/drawing/2014/main" xmlns="" id="{39205610-7238-452F-88ED-EDC99E48B429}"/>
              </a:ext>
            </a:extLst>
          </p:cNvPr>
          <p:cNvCxnSpPr/>
          <p:nvPr/>
        </p:nvCxnSpPr>
        <p:spPr>
          <a:xfrm>
            <a:off x="5065346" y="2226169"/>
            <a:ext cx="0" cy="3751430"/>
          </a:xfrm>
          <a:prstGeom prst="line">
            <a:avLst/>
          </a:prstGeom>
          <a:ln w="38100">
            <a:solidFill>
              <a:srgbClr val="88B8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5259272" y="2917016"/>
            <a:ext cx="561512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1. No se indicará aislamiento</a:t>
            </a:r>
          </a:p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2. </a:t>
            </a:r>
            <a:r>
              <a:rPr lang="es-ES" sz="2800" dirty="0" err="1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Automonitoreo</a:t>
            </a:r>
            <a:r>
              <a:rPr lang="es-ES" sz="2800" dirty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diario de síntomas#</a:t>
            </a:r>
          </a:p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3. </a:t>
            </a:r>
            <a:r>
              <a:rPr lang="es-ES" sz="2800" dirty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Cuidado estricto, no sociabilizar </a:t>
            </a:r>
            <a:br>
              <a:rPr lang="es-ES" sz="2800" dirty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</a:br>
            <a:r>
              <a:rPr lang="es-ES" sz="2800" dirty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y uso de </a:t>
            </a:r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barbijo correcto*</a:t>
            </a:r>
            <a:endParaRPr lang="es-ES" sz="2800" dirty="0">
              <a:solidFill>
                <a:srgbClr val="00558C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4. App Cuidar bloqueada por 10 días</a:t>
            </a:r>
            <a:endParaRPr lang="es-AR" sz="2800" dirty="0">
              <a:solidFill>
                <a:srgbClr val="00558C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</p:txBody>
      </p:sp>
      <p:sp>
        <p:nvSpPr>
          <p:cNvPr id="23" name="Rectángulo 17">
            <a:extLst>
              <a:ext uri="{FF2B5EF4-FFF2-40B4-BE49-F238E27FC236}">
                <a16:creationId xmlns:a16="http://schemas.microsoft.com/office/drawing/2014/main" xmlns="" id="{872F2C27-6164-4884-AD0D-EB106F71C0F4}"/>
              </a:ext>
            </a:extLst>
          </p:cNvPr>
          <p:cNvSpPr/>
          <p:nvPr/>
        </p:nvSpPr>
        <p:spPr>
          <a:xfrm>
            <a:off x="327681" y="6191333"/>
            <a:ext cx="1165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# Si presenta sintomas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aislese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inmediatamente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y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consulte a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su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medico</a:t>
            </a:r>
          </a:p>
          <a:p>
            <a:pPr algn="ctr" eaLnBrk="1" hangingPunct="1">
              <a:defRPr/>
            </a:pP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*Evitar viajes,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contacto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con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personas de alto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riesgo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y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actividades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sociales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.</a:t>
            </a:r>
            <a:endParaRPr lang="pt-BR" b="1" dirty="0">
              <a:solidFill>
                <a:srgbClr val="F9423A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51561" y="355765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Con dosis de refuerzo </a:t>
            </a:r>
            <a:br>
              <a:rPr lang="es-ES" sz="28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28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aplicada </a:t>
            </a:r>
            <a:r>
              <a:rPr lang="es-ES" sz="28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hace 14 días </a:t>
            </a:r>
            <a:r>
              <a:rPr lang="es-ES" sz="280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o más</a:t>
            </a:r>
            <a:endParaRPr lang="es-AR" sz="28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6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2507527" y="30017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ó</a:t>
            </a:r>
            <a:endParaRPr lang="es-AR" sz="28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774180" y="831764"/>
            <a:ext cx="61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AISLAMIENTO DE CASOS CONFIRMADOS</a:t>
            </a:r>
            <a:endParaRPr lang="es-AR" sz="2400" dirty="0">
              <a:solidFill>
                <a:schemeClr val="bg1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1453239" y="1996752"/>
            <a:ext cx="247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2 dosis de vacuna</a:t>
            </a:r>
            <a:b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con menos de 5 meses</a:t>
            </a:r>
            <a:endParaRPr lang="es-AR" sz="20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cxnSp>
        <p:nvCxnSpPr>
          <p:cNvPr id="21" name="Conector recto 4">
            <a:extLst>
              <a:ext uri="{FF2B5EF4-FFF2-40B4-BE49-F238E27FC236}">
                <a16:creationId xmlns:a16="http://schemas.microsoft.com/office/drawing/2014/main" xmlns="" id="{39205610-7238-452F-88ED-EDC99E48B429}"/>
              </a:ext>
            </a:extLst>
          </p:cNvPr>
          <p:cNvCxnSpPr/>
          <p:nvPr/>
        </p:nvCxnSpPr>
        <p:spPr>
          <a:xfrm flipH="1">
            <a:off x="5051502" y="2230244"/>
            <a:ext cx="11152" cy="1694985"/>
          </a:xfrm>
          <a:prstGeom prst="line">
            <a:avLst/>
          </a:prstGeom>
          <a:ln w="38100">
            <a:solidFill>
              <a:srgbClr val="88B8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5259272" y="2571329"/>
            <a:ext cx="66191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1. 7 días de aislamiento + 3 días de cuidado*</a:t>
            </a:r>
          </a:p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2. App Cuidar bloqueada por 10 días</a:t>
            </a:r>
            <a:endParaRPr lang="es-AR" sz="2800" dirty="0">
              <a:solidFill>
                <a:srgbClr val="00558C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</p:txBody>
      </p:sp>
      <p:sp>
        <p:nvSpPr>
          <p:cNvPr id="23" name="Rectángulo 17">
            <a:extLst>
              <a:ext uri="{FF2B5EF4-FFF2-40B4-BE49-F238E27FC236}">
                <a16:creationId xmlns:a16="http://schemas.microsoft.com/office/drawing/2014/main" xmlns="" id="{872F2C27-6164-4884-AD0D-EB106F71C0F4}"/>
              </a:ext>
            </a:extLst>
          </p:cNvPr>
          <p:cNvSpPr/>
          <p:nvPr/>
        </p:nvSpPr>
        <p:spPr>
          <a:xfrm>
            <a:off x="327681" y="6191333"/>
            <a:ext cx="116533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*Uso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correcto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de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barbijo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, evitar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actividades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sociales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, viajes </a:t>
            </a:r>
            <a:r>
              <a:rPr lang="pt-BR" b="1" dirty="0" err="1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y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contacto</a:t>
            </a:r>
            <a:r>
              <a:rPr lang="pt-BR" b="1" dirty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err="1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con</a:t>
            </a:r>
            <a:r>
              <a:rPr lang="pt-BR" b="1" dirty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personas de alto </a:t>
            </a:r>
            <a:r>
              <a:rPr lang="pt-BR" b="1" dirty="0" err="1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riesgo</a:t>
            </a:r>
            <a:r>
              <a:rPr lang="pt-BR" b="1" dirty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 </a:t>
            </a:r>
            <a:r>
              <a:rPr lang="pt-BR" b="1" dirty="0" smtClean="0">
                <a:solidFill>
                  <a:srgbClr val="F9423A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.</a:t>
            </a:r>
            <a:endParaRPr lang="pt-BR" b="1" dirty="0">
              <a:solidFill>
                <a:srgbClr val="F9423A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51561" y="308930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Con dosis de refuerzo </a:t>
            </a:r>
            <a:br>
              <a:rPr lang="es-ES" sz="20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</a:br>
            <a:r>
              <a:rPr lang="es-ES" sz="2000" dirty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aplicada </a:t>
            </a:r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hace 14 días o más</a:t>
            </a:r>
            <a:endParaRPr lang="es-AR" sz="20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6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2533175" y="264495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err="1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ó</a:t>
            </a:r>
            <a:endParaRPr lang="es-AR" sz="20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905130" y="4457452"/>
            <a:ext cx="3876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Esquema de </a:t>
            </a:r>
            <a:r>
              <a:rPr lang="es-ES" sz="2000" dirty="0" err="1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vacunacion</a:t>
            </a:r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 incompleto</a:t>
            </a:r>
          </a:p>
          <a:p>
            <a:pPr algn="ctr"/>
            <a:r>
              <a:rPr lang="es-ES" sz="2000" dirty="0" err="1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Ó</a:t>
            </a:r>
            <a:endParaRPr lang="es-ES" sz="2000" dirty="0" smtClean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  <a:p>
            <a:pPr algn="ctr"/>
            <a:r>
              <a:rPr lang="es-ES" sz="2000" dirty="0" smtClean="0">
                <a:solidFill>
                  <a:srgbClr val="88B81A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No vacunados</a:t>
            </a:r>
            <a:endParaRPr lang="es-AR" sz="2000" dirty="0">
              <a:solidFill>
                <a:srgbClr val="88B81A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cxnSp>
        <p:nvCxnSpPr>
          <p:cNvPr id="20" name="Conector recto 4">
            <a:extLst>
              <a:ext uri="{FF2B5EF4-FFF2-40B4-BE49-F238E27FC236}">
                <a16:creationId xmlns:a16="http://schemas.microsoft.com/office/drawing/2014/main" xmlns="" id="{39205610-7238-452F-88ED-EDC99E48B429}"/>
              </a:ext>
            </a:extLst>
          </p:cNvPr>
          <p:cNvCxnSpPr/>
          <p:nvPr/>
        </p:nvCxnSpPr>
        <p:spPr>
          <a:xfrm flipH="1">
            <a:off x="5047788" y="4244897"/>
            <a:ext cx="11152" cy="1694985"/>
          </a:xfrm>
          <a:prstGeom prst="line">
            <a:avLst/>
          </a:prstGeom>
          <a:ln w="38100">
            <a:solidFill>
              <a:srgbClr val="88B8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16">
            <a:extLst>
              <a:ext uri="{FF2B5EF4-FFF2-40B4-BE49-F238E27FC236}">
                <a16:creationId xmlns:a16="http://schemas.microsoft.com/office/drawing/2014/main" xmlns="" id="{5024355C-CA4E-4B96-B3EB-FC968B0C5A1A}"/>
              </a:ext>
            </a:extLst>
          </p:cNvPr>
          <p:cNvSpPr txBox="1"/>
          <p:nvPr/>
        </p:nvSpPr>
        <p:spPr>
          <a:xfrm>
            <a:off x="5266709" y="4585982"/>
            <a:ext cx="5484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1. 10 días de aislamiento</a:t>
            </a:r>
          </a:p>
          <a:p>
            <a:r>
              <a:rPr lang="es-ES" sz="2800" dirty="0" smtClean="0">
                <a:solidFill>
                  <a:srgbClr val="00558C"/>
                </a:solidFill>
                <a:latin typeface="Poppins" pitchFamily="2" charset="0"/>
                <a:ea typeface="Verdana" panose="020B0604030504040204" pitchFamily="34" charset="0"/>
                <a:cs typeface="Poppins" pitchFamily="2" charset="0"/>
              </a:rPr>
              <a:t>2. App Cuidar bloqueada por 10 días</a:t>
            </a:r>
            <a:endParaRPr lang="es-AR" sz="2800" dirty="0">
              <a:solidFill>
                <a:srgbClr val="00558C"/>
              </a:solidFill>
              <a:latin typeface="Poppins" pitchFamily="2" charset="0"/>
              <a:ea typeface="Verdana" panose="020B0604030504040204" pitchFamily="34" charset="0"/>
              <a:cs typeface="Poppi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907713" y="770209"/>
            <a:ext cx="1917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prstClr val="white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TESTEOS</a:t>
            </a:r>
            <a:endParaRPr lang="es-ES" sz="3200" dirty="0">
              <a:solidFill>
                <a:prstClr val="white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027B0BC9-C316-419B-AB70-D1943D10B666}"/>
              </a:ext>
            </a:extLst>
          </p:cNvPr>
          <p:cNvSpPr/>
          <p:nvPr/>
        </p:nvSpPr>
        <p:spPr>
          <a:xfrm>
            <a:off x="493298" y="1562134"/>
            <a:ext cx="87191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1800"/>
              </a:spcAft>
              <a:buClr>
                <a:srgbClr val="00558C"/>
              </a:buClr>
              <a:defRPr/>
            </a:pPr>
            <a:r>
              <a:rPr lang="es-ES" sz="3200" b="1" i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DEBEN HISOPARSE</a:t>
            </a:r>
            <a:endParaRPr lang="es-ES" sz="3200" b="1" i="1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</p:txBody>
      </p:sp>
      <p:sp>
        <p:nvSpPr>
          <p:cNvPr id="7" name="Rectángulo 34">
            <a:extLst>
              <a:ext uri="{FF2B5EF4-FFF2-40B4-BE49-F238E27FC236}">
                <a16:creationId xmlns:a16="http://schemas.microsoft.com/office/drawing/2014/main" xmlns="" id="{027B0BC9-C316-419B-AB70-D1943D10B666}"/>
              </a:ext>
            </a:extLst>
          </p:cNvPr>
          <p:cNvSpPr/>
          <p:nvPr/>
        </p:nvSpPr>
        <p:spPr>
          <a:xfrm>
            <a:off x="619698" y="2192561"/>
            <a:ext cx="9996266" cy="66018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Pacientes que presenten criterios clínicos de internación </a:t>
            </a:r>
          </a:p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Pacientes con factores de riesgo (edad ≥60 años, diabetes, enfermedad cardiovascular o respiratoria crónica, insuficiencia renal, cirrosis, </a:t>
            </a:r>
            <a:r>
              <a:rPr lang="es-ES" sz="2400" dirty="0" err="1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inmunocompromiso</a:t>
            </a: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, obesidad) </a:t>
            </a:r>
          </a:p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Personas gestantes </a:t>
            </a:r>
          </a:p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Trabajadores y trabajadoras de la salud </a:t>
            </a:r>
          </a:p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Personal esencial </a:t>
            </a:r>
          </a:p>
          <a:p>
            <a:pPr marL="342900" lvl="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Personas fallecidas, sin causa conocida </a:t>
            </a:r>
            <a:r>
              <a:rPr lang="es-AR" sz="2400" dirty="0"/>
              <a:t> </a:t>
            </a:r>
            <a:endParaRPr lang="es-ES_tradnl" sz="2400" dirty="0"/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endParaRPr lang="es-ES" sz="2400" dirty="0" smtClean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endParaRPr lang="es-ES" sz="2400" dirty="0" smtClean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endParaRPr lang="es-ES" sz="2400" dirty="0" smtClean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endParaRPr lang="es-ES" sz="2400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6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907713" y="770209"/>
            <a:ext cx="1917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prstClr val="white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TESTEOS</a:t>
            </a:r>
            <a:endParaRPr lang="es-ES" sz="3200" dirty="0">
              <a:solidFill>
                <a:prstClr val="white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027B0BC9-C316-419B-AB70-D1943D10B666}"/>
              </a:ext>
            </a:extLst>
          </p:cNvPr>
          <p:cNvSpPr/>
          <p:nvPr/>
        </p:nvSpPr>
        <p:spPr>
          <a:xfrm>
            <a:off x="686481" y="1801153"/>
            <a:ext cx="87191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1800"/>
              </a:spcAft>
              <a:buClr>
                <a:srgbClr val="00558C"/>
              </a:buClr>
              <a:defRPr/>
            </a:pPr>
            <a:r>
              <a:rPr lang="es-ES" sz="3200" b="1" i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NO DEBEN HISOPARSE</a:t>
            </a:r>
            <a:endParaRPr lang="es-ES" sz="3200" b="1" i="1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</p:txBody>
      </p:sp>
      <p:sp>
        <p:nvSpPr>
          <p:cNvPr id="7" name="Rectángulo 34">
            <a:extLst>
              <a:ext uri="{FF2B5EF4-FFF2-40B4-BE49-F238E27FC236}">
                <a16:creationId xmlns:a16="http://schemas.microsoft.com/office/drawing/2014/main" xmlns="" id="{027B0BC9-C316-419B-AB70-D1943D10B666}"/>
              </a:ext>
            </a:extLst>
          </p:cNvPr>
          <p:cNvSpPr/>
          <p:nvPr/>
        </p:nvSpPr>
        <p:spPr>
          <a:xfrm>
            <a:off x="1255314" y="3055342"/>
            <a:ext cx="8719196" cy="240065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Personas asintomáticas</a:t>
            </a:r>
            <a:endParaRPr lang="es-ES" sz="2400" dirty="0">
              <a:solidFill>
                <a:srgbClr val="88B81A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Personas con dos o más síntomas con contacto estrecho identificado (se consideran positivos por nexo)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Personas que hayan tenido </a:t>
            </a:r>
            <a:r>
              <a:rPr lang="es-ES" sz="2400" dirty="0" err="1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Covid</a:t>
            </a: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 en los últimos 90 días y hayan sido contacto estrecho de un caso positivo.</a:t>
            </a:r>
          </a:p>
        </p:txBody>
      </p:sp>
    </p:spTree>
    <p:extLst>
      <p:ext uri="{BB962C8B-B14F-4D97-AF65-F5344CB8AC3E}">
        <p14:creationId xmlns:p14="http://schemas.microsoft.com/office/powerpoint/2010/main" val="29925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D1E7741-8828-4597-9954-8A3482A26179}"/>
              </a:ext>
            </a:extLst>
          </p:cNvPr>
          <p:cNvSpPr/>
          <p:nvPr/>
        </p:nvSpPr>
        <p:spPr>
          <a:xfrm>
            <a:off x="493298" y="462522"/>
            <a:ext cx="8415395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15AE5EC-1775-424B-A383-AF370575000A}"/>
              </a:ext>
            </a:extLst>
          </p:cNvPr>
          <p:cNvSpPr/>
          <p:nvPr/>
        </p:nvSpPr>
        <p:spPr>
          <a:xfrm>
            <a:off x="8983744" y="462522"/>
            <a:ext cx="2714958" cy="120015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xmlns="" id="{DBB9D0D0-1046-4224-A53C-53A09784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83796" y="816446"/>
            <a:ext cx="1516004" cy="5061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52346F0F-E90E-4423-A4C2-CD7DD80BC4C3}"/>
              </a:ext>
            </a:extLst>
          </p:cNvPr>
          <p:cNvSpPr txBox="1"/>
          <p:nvPr/>
        </p:nvSpPr>
        <p:spPr>
          <a:xfrm>
            <a:off x="907714" y="770209"/>
            <a:ext cx="3018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prstClr val="white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VACUNACIÓN</a:t>
            </a:r>
            <a:endParaRPr lang="es-ES" sz="2400" dirty="0">
              <a:solidFill>
                <a:prstClr val="white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027B0BC9-C316-419B-AB70-D1943D10B666}"/>
              </a:ext>
            </a:extLst>
          </p:cNvPr>
          <p:cNvSpPr/>
          <p:nvPr/>
        </p:nvSpPr>
        <p:spPr>
          <a:xfrm>
            <a:off x="1255314" y="2008905"/>
            <a:ext cx="8719196" cy="449353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90%</a:t>
            </a:r>
            <a:r>
              <a:rPr lang="es-ES" sz="2400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 </a:t>
            </a: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población total con 1 dosis 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82% </a:t>
            </a:r>
            <a:r>
              <a:rPr lang="es-ES" sz="2400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población total con 2 dosis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19% </a:t>
            </a:r>
            <a:r>
              <a:rPr lang="es-ES" sz="2400" dirty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población total </a:t>
            </a: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con 3 dosis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90% </a:t>
            </a: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12 a 17 años con 1 dosis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77% </a:t>
            </a:r>
            <a:r>
              <a:rPr lang="es-ES" sz="2400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12 a 17 años con 2 dosis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80% </a:t>
            </a:r>
            <a:r>
              <a:rPr lang="es-ES" sz="2400" dirty="0" smtClean="0">
                <a:solidFill>
                  <a:srgbClr val="88B81A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3 a 11 años con 1 dosis</a:t>
            </a:r>
          </a:p>
          <a:p>
            <a:pPr marL="342900" indent="-342900">
              <a:spcAft>
                <a:spcPts val="1800"/>
              </a:spcAft>
              <a:buClr>
                <a:srgbClr val="00558C"/>
              </a:buClr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62% </a:t>
            </a:r>
            <a:r>
              <a:rPr lang="es-ES" sz="2400" dirty="0" smtClean="0">
                <a:solidFill>
                  <a:srgbClr val="FF0000"/>
                </a:solidFill>
                <a:latin typeface="Poppins" panose="00000500000000000000" pitchFamily="50" charset="0"/>
                <a:ea typeface="Verdana" panose="020B0604030504040204" pitchFamily="34" charset="0"/>
                <a:cs typeface="Poppins" panose="00000500000000000000" pitchFamily="50" charset="0"/>
              </a:rPr>
              <a:t>3 a 11 años con 2 dosis</a:t>
            </a:r>
            <a:endParaRPr lang="es-ES" sz="2400" dirty="0">
              <a:solidFill>
                <a:srgbClr val="FF0000"/>
              </a:solidFill>
              <a:latin typeface="Poppins" panose="00000500000000000000" pitchFamily="50" charset="0"/>
              <a:ea typeface="Verdana" panose="020B0604030504040204" pitchFamily="34" charset="0"/>
              <a:cs typeface="Poppi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E06B890E-59BB-4A26-82AF-79C0337C1E56}"/>
              </a:ext>
            </a:extLst>
          </p:cNvPr>
          <p:cNvSpPr txBox="1"/>
          <p:nvPr/>
        </p:nvSpPr>
        <p:spPr>
          <a:xfrm>
            <a:off x="9378098" y="6014503"/>
            <a:ext cx="2443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Poppins SemiBold" panose="00000700000000000000" pitchFamily="50" charset="0"/>
                <a:ea typeface="Verdana" panose="020B0604030504040204" pitchFamily="34" charset="0"/>
                <a:cs typeface="Poppins SemiBold" panose="00000700000000000000" pitchFamily="50" charset="0"/>
              </a:rPr>
              <a:t>santafe.gob.ar</a:t>
            </a:r>
            <a:endParaRPr lang="es-AR" sz="1400" dirty="0">
              <a:solidFill>
                <a:schemeClr val="bg1"/>
              </a:solidFill>
              <a:latin typeface="Poppins SemiBold" panose="00000700000000000000" pitchFamily="50" charset="0"/>
              <a:ea typeface="Verdana" panose="020B0604030504040204" pitchFamily="34" charset="0"/>
              <a:cs typeface="Poppins SemiBold" panose="00000700000000000000" pitchFamily="50" charset="0"/>
            </a:endParaRPr>
          </a:p>
        </p:txBody>
      </p:sp>
      <p:pic>
        <p:nvPicPr>
          <p:cNvPr id="16" name="Gráfico 15">
            <a:extLst>
              <a:ext uri="{FF2B5EF4-FFF2-40B4-BE49-F238E27FC236}">
                <a16:creationId xmlns:a16="http://schemas.microsoft.com/office/drawing/2014/main" xmlns="" id="{E39D142A-B23B-49C9-B58B-775FE3735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8893" y="5919788"/>
            <a:ext cx="1032118" cy="258029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xmlns="" id="{0DA2794A-F884-48C4-A7B0-F02B99687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0188" y="2967625"/>
            <a:ext cx="2763974" cy="92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390</Words>
  <Application>Microsoft Office PowerPoint</Application>
  <PresentationFormat>Personalizado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Trevignani Mercedes</dc:creator>
  <cp:lastModifiedBy>Usuario de Windows</cp:lastModifiedBy>
  <cp:revision>69</cp:revision>
  <dcterms:created xsi:type="dcterms:W3CDTF">2021-07-26T13:33:34Z</dcterms:created>
  <dcterms:modified xsi:type="dcterms:W3CDTF">2022-01-11T22:06:55Z</dcterms:modified>
</cp:coreProperties>
</file>